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93" r:id="rId3"/>
    <p:sldId id="256" r:id="rId4"/>
    <p:sldId id="297" r:id="rId5"/>
    <p:sldId id="259" r:id="rId6"/>
    <p:sldId id="278" r:id="rId7"/>
    <p:sldId id="285" r:id="rId8"/>
    <p:sldId id="262" r:id="rId9"/>
    <p:sldId id="292" r:id="rId10"/>
    <p:sldId id="291" r:id="rId11"/>
    <p:sldId id="290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73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</p:embeddedFont>
    <p:embeddedFont>
      <p:font typeface="Quicksand" panose="000005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AHb12qsol2eKvDepGPdUIysNf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genia Olaizo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57C9-51F1-441F-86AF-E1958830A748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A712-2CF5-4766-92F6-5B58188D6E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80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915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8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22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4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8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5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26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36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91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408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407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18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3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979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829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4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5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17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07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80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32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01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61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13D1C34-247F-488D-AA6A-8AED4BB7F786}" type="slidenum">
              <a:rPr lang="es-AR" smtClean="0">
                <a:solidFill>
                  <a:srgbClr val="FFFFFF"/>
                </a:solidFill>
              </a:rPr>
              <a:pPr/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3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5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8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pic>
        <p:nvPicPr>
          <p:cNvPr id="64" name="Google Shape;18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0749" y="6184227"/>
            <a:ext cx="10535478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32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6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13D1C34-247F-488D-AA6A-8AED4BB7F786}" type="slidenum">
              <a:rPr lang="es-AR" smtClean="0">
                <a:solidFill>
                  <a:srgbClr val="7085AA"/>
                </a:solidFill>
              </a:rPr>
              <a:pPr/>
              <a:t>‹Nº›</a:t>
            </a:fld>
            <a:endParaRPr lang="es-AR">
              <a:solidFill>
                <a:srgbClr val="7085AA"/>
              </a:solidFill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Tx/>
              <a:buFontTx/>
              <a:buNone/>
            </a:pPr>
            <a:endParaRPr sz="2400" kern="12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67841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2"/>
          </p:nvPr>
        </p:nvSpPr>
        <p:spPr>
          <a:xfrm>
            <a:off x="156210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59892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4"/>
          </p:nvPr>
        </p:nvSpPr>
        <p:spPr>
          <a:xfrm>
            <a:off x="659892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2324100" y="376918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1562100" y="1829707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6838950" y="1877786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3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2400" kern="1200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42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2400" kern="1200">
                  <a:solidFill>
                    <a:srgbClr val="273F68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buClrTx/>
              <a:buFontTx/>
              <a:buNone/>
            </a:pPr>
            <a:fld id="{513D1C34-247F-488D-AA6A-8AED4BB7F786}" type="slidenum">
              <a:rPr lang="es-AR" kern="1200" smtClean="0">
                <a:solidFill>
                  <a:srgbClr val="7085AA"/>
                </a:solidFill>
              </a:rPr>
              <a:pPr>
                <a:buClrTx/>
                <a:buFontTx/>
                <a:buNone/>
              </a:pPr>
              <a:t>‹Nº›</a:t>
            </a:fld>
            <a:endParaRPr lang="es-AR" kern="1200">
              <a:solidFill>
                <a:srgbClr val="7085AA"/>
              </a:solidFill>
            </a:endParaRPr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9553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37682" y="1332410"/>
            <a:ext cx="6657600" cy="3239870"/>
          </a:xfrm>
        </p:spPr>
        <p:txBody>
          <a:bodyPr/>
          <a:lstStyle/>
          <a:p>
            <a:pPr algn="ctr"/>
            <a:r>
              <a:rPr lang="es-ES" sz="5400" b="1" dirty="0"/>
              <a:t>Capacitación en WebEx</a:t>
            </a:r>
            <a:endParaRPr lang="es-AR" sz="5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739264" y="3972115"/>
            <a:ext cx="445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>
                <a:solidFill>
                  <a:schemeClr val="bg1"/>
                </a:solidFill>
              </a:rPr>
              <a:t>Dirección General de Educación a Distancia y Tecnologías</a:t>
            </a:r>
          </a:p>
          <a:p>
            <a:pPr algn="ctr"/>
            <a:r>
              <a:rPr lang="es-AR" sz="1800" b="1" dirty="0">
                <a:solidFill>
                  <a:schemeClr val="bg1"/>
                </a:solidFill>
              </a:rPr>
              <a:t>Prosecretaria de Asuntos Académicos</a:t>
            </a:r>
          </a:p>
          <a:p>
            <a:pPr algn="ctr"/>
            <a:r>
              <a:rPr lang="es-AR" sz="1800" b="1" dirty="0">
                <a:solidFill>
                  <a:schemeClr val="bg1"/>
                </a:solidFill>
              </a:rPr>
              <a:t>UNLP</a:t>
            </a:r>
          </a:p>
        </p:txBody>
      </p:sp>
    </p:spTree>
    <p:extLst>
      <p:ext uri="{BB962C8B-B14F-4D97-AF65-F5344CB8AC3E}">
        <p14:creationId xmlns:p14="http://schemas.microsoft.com/office/powerpoint/2010/main" val="356512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 Meetings 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565900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Destinado para realizar reuniones con un grupo reducido de participantes.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Comparte similitudes con Zoom.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Algunas características: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limites de duración.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Grabación en .mp4.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pantalla.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 de sondeo</a:t>
            </a: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Limitaciones: Acceso libre al micrófono y la cámara.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Descarga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1C4F2E-D552-477A-A8C5-1877D6CF0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581"/>
            <a:ext cx="12192000" cy="6156419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03867D0-AAB7-4459-B20B-607512ECB137}"/>
              </a:ext>
            </a:extLst>
          </p:cNvPr>
          <p:cNvSpPr/>
          <p:nvPr/>
        </p:nvSpPr>
        <p:spPr>
          <a:xfrm>
            <a:off x="3053918" y="4829452"/>
            <a:ext cx="1784412" cy="435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559EF4E3-AF06-44DA-A1DB-87418F912E7B}"/>
              </a:ext>
            </a:extLst>
          </p:cNvPr>
          <p:cNvSpPr/>
          <p:nvPr/>
        </p:nvSpPr>
        <p:spPr>
          <a:xfrm>
            <a:off x="603682" y="6054571"/>
            <a:ext cx="168675" cy="4438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Instalación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253331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Poner ejecutar en la ventana emergente</a:t>
            </a: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Siguiente</a:t>
            </a: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Aceptar contrato y siguiente</a:t>
            </a: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Instalar</a:t>
            </a: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Poner que si en la ventana emergente</a:t>
            </a: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Finalizar</a:t>
            </a:r>
          </a:p>
        </p:txBody>
      </p:sp>
    </p:spTree>
    <p:extLst>
      <p:ext uri="{BB962C8B-B14F-4D97-AF65-F5344CB8AC3E}">
        <p14:creationId xmlns:p14="http://schemas.microsoft.com/office/powerpoint/2010/main" val="23647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Iniciar sesión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E8C1DE9D-3993-4B70-89B4-AF3D42BF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46" y="732797"/>
            <a:ext cx="6539332" cy="5392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Aplicación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CD6DB8-8CDD-43A5-BA5D-FEFA9028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299" y="685801"/>
            <a:ext cx="3063400" cy="54864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17EC8C-E69B-4D9C-B87F-AAD1021D23D2}"/>
              </a:ext>
            </a:extLst>
          </p:cNvPr>
          <p:cNvSpPr/>
          <p:nvPr/>
        </p:nvSpPr>
        <p:spPr>
          <a:xfrm>
            <a:off x="7186863" y="1299411"/>
            <a:ext cx="176463" cy="176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Página web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E17EC8C-E69B-4D9C-B87F-AAD1021D23D2}"/>
              </a:ext>
            </a:extLst>
          </p:cNvPr>
          <p:cNvSpPr/>
          <p:nvPr/>
        </p:nvSpPr>
        <p:spPr>
          <a:xfrm>
            <a:off x="7186863" y="1299411"/>
            <a:ext cx="176463" cy="176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F0384E-8B17-4C92-A28B-C02D1F6F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891"/>
            <a:ext cx="12192000" cy="64011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DB28DE8-BCA5-4B2C-9611-A71208B4AB10}"/>
              </a:ext>
            </a:extLst>
          </p:cNvPr>
          <p:cNvSpPr/>
          <p:nvPr/>
        </p:nvSpPr>
        <p:spPr>
          <a:xfrm>
            <a:off x="9738804" y="1029810"/>
            <a:ext cx="727969" cy="363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Página web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87B23D-BB71-46CE-B2C8-8D7EA81E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2192000" cy="61788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44EE5E8-6023-4C91-87E3-508F54900445}"/>
              </a:ext>
            </a:extLst>
          </p:cNvPr>
          <p:cNvSpPr/>
          <p:nvPr/>
        </p:nvSpPr>
        <p:spPr>
          <a:xfrm>
            <a:off x="4299284" y="2810435"/>
            <a:ext cx="1315453" cy="23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Planificar la reunión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76C1EA-4448-4602-A192-85D68807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898"/>
            <a:ext cx="12172950" cy="64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Ventana de reuniones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B0425D-72FF-4EA9-AF3A-F704A4F5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077"/>
            <a:ext cx="12192000" cy="61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Iniciar la reunión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E44442-0ECB-4DED-958F-622729635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11" y="694943"/>
            <a:ext cx="6649378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3999" y="1811214"/>
            <a:ext cx="9536723" cy="178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8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Encuentro virtual con el colegio Liceo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Victor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Mercante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833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/>
          </a:p>
          <a:p>
            <a:pPr marL="0" lvl="0" indent="0">
              <a:spcBef>
                <a:spcPts val="0"/>
              </a:spcBef>
              <a:buSzPts val="2800"/>
            </a:pPr>
            <a:endParaRPr lang="es-419" sz="2800" i="1" dirty="0"/>
          </a:p>
          <a:p>
            <a:pPr marL="0" lvl="0" indent="0">
              <a:spcBef>
                <a:spcPts val="0"/>
              </a:spcBef>
              <a:buSzPts val="2800"/>
            </a:pPr>
            <a:r>
              <a:rPr lang="es-AR" sz="2800" i="1" dirty="0">
                <a:latin typeface="Calibri" panose="020F0502020204030204" pitchFamily="34" charset="0"/>
                <a:cs typeface="Calibri" panose="020F0502020204030204" pitchFamily="34" charset="0"/>
              </a:rPr>
              <a:t>Federico Blasco, Fernanda Esnaola, Lucas </a:t>
            </a:r>
            <a:r>
              <a:rPr lang="es-A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Ungaro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Dentro de la reunión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6B3C29-97FF-45F0-88B6-243D80BF2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903"/>
            <a:ext cx="12192000" cy="60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37309" y="101525"/>
            <a:ext cx="9517381" cy="4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Anotaciones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165CF8-0901-4997-8C5A-A7D59D82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679508"/>
            <a:ext cx="12192000" cy="61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Compartir contenido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565900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una pantalla completa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una aplicación específica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un archivo como </a:t>
            </a:r>
            <a:r>
              <a:rPr lang="es-AR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Recomiendo la opción de compartir una aplicación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Utilizar la herramienta de anotación al compartir pantalla es muy útil a la hora de explicar un tema</a:t>
            </a: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Algunas aclaraciones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565900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muy importante tener el control de la clase (saber como anular micrófonos y video de los participantes)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 reuniones previas para probar el funcionamiento del programa y despejar todas las dudas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Grabar en la computadora, ya que el almacenamiento en el servidor es compartido para toda la UNLP (10 GB máximo)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grabaciones se convierten a mp4 una vez finalizada la reunión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pestaña de participantes se puede desactivar la opción para que todos puedan compartir </a:t>
            </a:r>
            <a:r>
              <a:rPr lang="es-AR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pantalla</a:t>
            </a: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5890749" y="1176615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Muchas gracias!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3384177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850778" y="4468530"/>
            <a:ext cx="8289217" cy="641350"/>
          </a:xfrm>
        </p:spPr>
        <p:txBody>
          <a:bodyPr>
            <a:noAutofit/>
          </a:bodyPr>
          <a:lstStyle/>
          <a:p>
            <a:pPr algn="r"/>
            <a:r>
              <a:rPr lang="es-A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Federico Matías Blasco</a:t>
            </a:r>
          </a:p>
          <a:p>
            <a:pPr algn="r"/>
            <a:r>
              <a:rPr lang="es-A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Administrador de licencias y asesor WebEx de la </a:t>
            </a:r>
            <a:r>
              <a:rPr lang="es-AR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-UNLP</a:t>
            </a:r>
          </a:p>
          <a:p>
            <a:pPr algn="r"/>
            <a:endParaRPr lang="es-A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A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blascofede@gmail.com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6400" y="2858658"/>
            <a:ext cx="6559200" cy="1010944"/>
          </a:xfrm>
        </p:spPr>
        <p:txBody>
          <a:bodyPr/>
          <a:lstStyle/>
          <a:p>
            <a:r>
              <a:rPr lang="es-419" sz="4400" dirty="0"/>
              <a:t>Herramientas de Comunicación Sincrónica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98661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626577" y="141434"/>
            <a:ext cx="93022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s-AR" sz="4800" dirty="0"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Zoom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626577" y="1517894"/>
            <a:ext cx="93022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Una de las herramientas sincrónicas mas populares en estos tiempos de cuarentena.</a:t>
            </a:r>
          </a:p>
          <a:p>
            <a:pPr marL="228600" lvl="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¿Qué la diferencia con respecto al resto de aplicaciones de videoconferencia?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74" y="3368208"/>
            <a:ext cx="1953332" cy="19402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26577" y="3661211"/>
            <a:ext cx="37211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Usabilidad</a:t>
            </a:r>
          </a:p>
          <a:p>
            <a:pPr marL="1257300" lvl="2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Accesibilidad</a:t>
            </a:r>
          </a:p>
          <a:p>
            <a:pPr marL="1257300" lvl="2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Funcionalidad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046285" y="141434"/>
            <a:ext cx="103075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s-AR" sz="4800" dirty="0"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Zoom: Preocupaciones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843789" y="1517894"/>
            <a:ext cx="95100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Char char="•"/>
            </a:pPr>
            <a:r>
              <a:rPr lang="es-A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 criticas hacia esta plataforma generalmente es debido a estos dos aspectos:</a:t>
            </a: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endParaRPr lang="es-A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Font typeface="Wingdings" panose="05000000000000000000" pitchFamily="2" charset="2"/>
              <a:buChar char="v"/>
            </a:pP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A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comunicación no es privada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endParaRPr lang="es-A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Font typeface="Wingdings" panose="05000000000000000000" pitchFamily="2" charset="2"/>
              <a:buChar char="v"/>
            </a:pPr>
            <a:r>
              <a:rPr lang="es-A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A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Zoombombing</a:t>
            </a:r>
            <a:endParaRPr lang="es-A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</a:pPr>
            <a:endParaRPr lang="es-A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¿Esto lo vuelve inseguro?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63" y="3251160"/>
            <a:ext cx="2726937" cy="2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68215" y="0"/>
            <a:ext cx="10796954" cy="108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s-AR" sz="4800" dirty="0"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Zoom: Limitaciones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857375" y="1430509"/>
            <a:ext cx="96077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ts val="2800"/>
              <a:buChar char="•"/>
            </a:pPr>
            <a:r>
              <a:rPr lang="es-A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Duración de la reunión: </a:t>
            </a: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minutos para usuarios sin licencia.</a:t>
            </a:r>
          </a:p>
          <a:p>
            <a:pPr marL="228600" lvl="0" indent="-22860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ts val="2800"/>
              <a:buChar char="•"/>
            </a:pPr>
            <a:r>
              <a:rPr lang="es-A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Cantidad de participantes: </a:t>
            </a: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como máximo para usuarios sin licencia.</a:t>
            </a:r>
          </a:p>
          <a:p>
            <a:pPr marL="228600" lvl="0" indent="-22860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ts val="2800"/>
              <a:buChar char="•"/>
            </a:pPr>
            <a:r>
              <a:rPr lang="es-A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 al micrófono y a la cámara:</a:t>
            </a: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cualquier momento, el participante puede habilitar su micrófono y cámara, por mas que el anfitrión lo silencie.</a:t>
            </a:r>
          </a:p>
          <a:p>
            <a:pPr marL="228600" lvl="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s-A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 el enlace y la contraseña puede ingresar cualquier persona:</a:t>
            </a: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compartimos los datos de la reunión sobre los medios no oficiales es probable que mas de un individuo que no pertenezca a la clase, quiera meterse.</a:t>
            </a:r>
          </a:p>
          <a:p>
            <a:pPr marL="228600" lvl="0" indent="-22860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ts val="2800"/>
              <a:buChar char="•"/>
            </a:pPr>
            <a:r>
              <a:rPr lang="es-A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permite crear reuniones en simultaneo con la misma cuenta.</a:t>
            </a:r>
          </a:p>
        </p:txBody>
      </p:sp>
    </p:spTree>
    <p:extLst>
      <p:ext uri="{BB962C8B-B14F-4D97-AF65-F5344CB8AC3E}">
        <p14:creationId xmlns:p14="http://schemas.microsoft.com/office/powerpoint/2010/main" val="31233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565900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00"/>
            </a:pPr>
            <a:r>
              <a:rPr lang="es-MX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Paquete de software de pago desarrollado por Cisco, que permite realizar todo tipo de reuniones sincrónicas.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00"/>
            </a:pPr>
            <a:r>
              <a:rPr lang="es-MX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de este paquete destacamos 3 herramientas:</a:t>
            </a:r>
          </a:p>
          <a:p>
            <a:pPr lvl="0" indent="-4572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MX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</a:p>
          <a:p>
            <a:pPr lvl="0" indent="-4572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MX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pPr lvl="0" indent="-4572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MX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es-MX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23" y="3577081"/>
            <a:ext cx="2045678" cy="204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41119" y="1565900"/>
            <a:ext cx="9517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Destinado para realizar capacitaciones.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 control y seguridad gracias a un sistema de roles y permisos (organizador, panelistas y asistentes).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Agrega nuevas funcionalidades que refuerzan la interacción estudiante-docente. 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Limitaciones: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v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Interfaz de usuario poco intuitiva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v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Grabaciones en formato .ARF o .WRF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341119" y="274638"/>
            <a:ext cx="9517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s-AR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985963" y="1565900"/>
            <a:ext cx="93678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Destinado a reuniones masivas.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 lo bueno de las soluciones anteriores(Meeting y Training):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 muy similar a </a:t>
            </a:r>
            <a:r>
              <a:rPr lang="es-AR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Mantiene el uso de roles y permisos.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Dispone de algunas de las funcionalidades del Training, convenientes para el desarrollo de una capacitación.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Grabaciones en formato .mp4</a:t>
            </a: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¿Puede ingresar cualquier persona con el enlace de la reunión?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Manejo de Inscripciones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4977</TotalTime>
  <Words>604</Words>
  <Application>Microsoft Office PowerPoint</Application>
  <PresentationFormat>Panorámica</PresentationFormat>
  <Paragraphs>129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Cambria</vt:lpstr>
      <vt:lpstr>Quicksand</vt:lpstr>
      <vt:lpstr>Open Sans</vt:lpstr>
      <vt:lpstr>Short Stack</vt:lpstr>
      <vt:lpstr>Amatic SC</vt:lpstr>
      <vt:lpstr>Calibri</vt:lpstr>
      <vt:lpstr>Wingdings</vt:lpstr>
      <vt:lpstr>Plantilla de diseño de patrón de nube</vt:lpstr>
      <vt:lpstr>Knight template</vt:lpstr>
      <vt:lpstr>Capacitación en WebEx</vt:lpstr>
      <vt:lpstr>Encuentro virtual con el colegio Liceo Victor Mercante</vt:lpstr>
      <vt:lpstr>Herramientas de Comunicación Sincrónica</vt:lpstr>
      <vt:lpstr>Zoom</vt:lpstr>
      <vt:lpstr>Zoom: Preocupaciones</vt:lpstr>
      <vt:lpstr>Zoom: Limitaciones</vt:lpstr>
      <vt:lpstr>Webex </vt:lpstr>
      <vt:lpstr>Webex Training </vt:lpstr>
      <vt:lpstr>Webex Events </vt:lpstr>
      <vt:lpstr>Webex Meetings </vt:lpstr>
      <vt:lpstr>Descarga</vt:lpstr>
      <vt:lpstr>Instalación</vt:lpstr>
      <vt:lpstr>Iniciar sesión</vt:lpstr>
      <vt:lpstr>Aplicación</vt:lpstr>
      <vt:lpstr>Página web</vt:lpstr>
      <vt:lpstr>Página web</vt:lpstr>
      <vt:lpstr>Planificar la reunión</vt:lpstr>
      <vt:lpstr>Ventana de reuniones</vt:lpstr>
      <vt:lpstr>Iniciar la reunión</vt:lpstr>
      <vt:lpstr>Dentro de la reunión</vt:lpstr>
      <vt:lpstr>Anotaciones</vt:lpstr>
      <vt:lpstr>Compartir contenido</vt:lpstr>
      <vt:lpstr>Algunas aclaraciones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Virtualización de las clases en la universidad</dc:title>
  <dc:creator>ASUS</dc:creator>
  <cp:lastModifiedBy>Federico</cp:lastModifiedBy>
  <cp:revision>106</cp:revision>
  <dcterms:created xsi:type="dcterms:W3CDTF">2020-03-24T14:30:47Z</dcterms:created>
  <dcterms:modified xsi:type="dcterms:W3CDTF">2020-06-19T05:51:50Z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